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15413-E016-462A-BA76-A4C5DDCC8E77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C5F678F-F48F-4714-B722-5A51900403C5}">
      <dgm:prSet/>
      <dgm:spPr/>
      <dgm:t>
        <a:bodyPr/>
        <a:lstStyle/>
        <a:p>
          <a:r>
            <a:rPr lang="en-ZA"/>
            <a:t>Interest conversions</a:t>
          </a:r>
          <a:endParaRPr lang="en-US"/>
        </a:p>
      </dgm:t>
    </dgm:pt>
    <dgm:pt modelId="{C4064B75-893A-47BA-8F81-17B909A7E53F}" type="parTrans" cxnId="{F1BF645B-9C8F-4D73-AC64-FC7822513A9A}">
      <dgm:prSet/>
      <dgm:spPr/>
      <dgm:t>
        <a:bodyPr/>
        <a:lstStyle/>
        <a:p>
          <a:endParaRPr lang="en-US"/>
        </a:p>
      </dgm:t>
    </dgm:pt>
    <dgm:pt modelId="{5E074268-290B-4E84-818B-F8E63B3208AD}" type="sibTrans" cxnId="{F1BF645B-9C8F-4D73-AC64-FC7822513A9A}">
      <dgm:prSet/>
      <dgm:spPr/>
      <dgm:t>
        <a:bodyPr/>
        <a:lstStyle/>
        <a:p>
          <a:endParaRPr lang="en-US"/>
        </a:p>
      </dgm:t>
    </dgm:pt>
    <dgm:pt modelId="{7EBA50B1-6AB1-41EB-8B13-DF710F95FD6C}">
      <dgm:prSet/>
      <dgm:spPr/>
      <dgm:t>
        <a:bodyPr/>
        <a:lstStyle/>
        <a:p>
          <a:r>
            <a:rPr lang="en-ZA"/>
            <a:t>Getting constant interest through a period of changing interests</a:t>
          </a:r>
          <a:endParaRPr lang="en-US"/>
        </a:p>
      </dgm:t>
    </dgm:pt>
    <dgm:pt modelId="{CA4BEC13-78BE-40D3-8765-898347D86C12}" type="parTrans" cxnId="{9D1F622F-D79F-4C8B-85FC-C300702D3D0B}">
      <dgm:prSet/>
      <dgm:spPr/>
      <dgm:t>
        <a:bodyPr/>
        <a:lstStyle/>
        <a:p>
          <a:endParaRPr lang="en-US"/>
        </a:p>
      </dgm:t>
    </dgm:pt>
    <dgm:pt modelId="{61588EE7-44B7-4749-AA74-49B01966CDD8}" type="sibTrans" cxnId="{9D1F622F-D79F-4C8B-85FC-C300702D3D0B}">
      <dgm:prSet/>
      <dgm:spPr/>
      <dgm:t>
        <a:bodyPr/>
        <a:lstStyle/>
        <a:p>
          <a:endParaRPr lang="en-US"/>
        </a:p>
      </dgm:t>
    </dgm:pt>
    <dgm:pt modelId="{4698E246-B6D2-435A-BE7B-ACA7435EDCC3}">
      <dgm:prSet/>
      <dgm:spPr/>
      <dgm:t>
        <a:bodyPr/>
        <a:lstStyle/>
        <a:p>
          <a:r>
            <a:rPr lang="en-ZA"/>
            <a:t>Single investment growth with graphs</a:t>
          </a:r>
          <a:endParaRPr lang="en-US"/>
        </a:p>
      </dgm:t>
    </dgm:pt>
    <dgm:pt modelId="{A8F99E3C-4F9E-4D8B-A1EB-ACBDBDF0264D}" type="parTrans" cxnId="{37E9C8E6-1AB7-429A-953D-54BC37223C90}">
      <dgm:prSet/>
      <dgm:spPr/>
      <dgm:t>
        <a:bodyPr/>
        <a:lstStyle/>
        <a:p>
          <a:endParaRPr lang="en-US"/>
        </a:p>
      </dgm:t>
    </dgm:pt>
    <dgm:pt modelId="{58AB76EB-309A-416D-896A-2A0FE15F9125}" type="sibTrans" cxnId="{37E9C8E6-1AB7-429A-953D-54BC37223C90}">
      <dgm:prSet/>
      <dgm:spPr/>
      <dgm:t>
        <a:bodyPr/>
        <a:lstStyle/>
        <a:p>
          <a:endParaRPr lang="en-US"/>
        </a:p>
      </dgm:t>
    </dgm:pt>
    <dgm:pt modelId="{09A7DDF9-BCE5-4496-A48D-FA09A2B5CC68}">
      <dgm:prSet/>
      <dgm:spPr/>
      <dgm:t>
        <a:bodyPr/>
        <a:lstStyle/>
        <a:p>
          <a:r>
            <a:rPr lang="en-ZA"/>
            <a:t>Comparing two single investments</a:t>
          </a:r>
          <a:endParaRPr lang="en-US"/>
        </a:p>
      </dgm:t>
    </dgm:pt>
    <dgm:pt modelId="{763B1C36-17B6-4DB7-A808-522FD0B31A3B}" type="parTrans" cxnId="{FE1720AA-F238-4185-9D9B-8EEDB74EDEEA}">
      <dgm:prSet/>
      <dgm:spPr/>
      <dgm:t>
        <a:bodyPr/>
        <a:lstStyle/>
        <a:p>
          <a:endParaRPr lang="en-US"/>
        </a:p>
      </dgm:t>
    </dgm:pt>
    <dgm:pt modelId="{7D58069A-BA36-4FF9-9BFF-62AE4D89837E}" type="sibTrans" cxnId="{FE1720AA-F238-4185-9D9B-8EEDB74EDEEA}">
      <dgm:prSet/>
      <dgm:spPr/>
      <dgm:t>
        <a:bodyPr/>
        <a:lstStyle/>
        <a:p>
          <a:endParaRPr lang="en-US"/>
        </a:p>
      </dgm:t>
    </dgm:pt>
    <dgm:pt modelId="{2404E352-83DF-425C-9BD0-00CA580605F0}">
      <dgm:prSet/>
      <dgm:spPr/>
      <dgm:t>
        <a:bodyPr/>
        <a:lstStyle/>
        <a:p>
          <a:r>
            <a:rPr lang="en-ZA"/>
            <a:t>Annuities with graphing and an amortization table</a:t>
          </a:r>
          <a:endParaRPr lang="en-US"/>
        </a:p>
      </dgm:t>
    </dgm:pt>
    <dgm:pt modelId="{1AC40B73-C9F3-42A4-828F-71EB15E2BA2B}" type="parTrans" cxnId="{EF91149B-8DEE-4E19-8B3E-B83D4E31EAA8}">
      <dgm:prSet/>
      <dgm:spPr/>
      <dgm:t>
        <a:bodyPr/>
        <a:lstStyle/>
        <a:p>
          <a:endParaRPr lang="en-US"/>
        </a:p>
      </dgm:t>
    </dgm:pt>
    <dgm:pt modelId="{76ED739A-F55F-4EC9-9664-E039288982B3}" type="sibTrans" cxnId="{EF91149B-8DEE-4E19-8B3E-B83D4E31EAA8}">
      <dgm:prSet/>
      <dgm:spPr/>
      <dgm:t>
        <a:bodyPr/>
        <a:lstStyle/>
        <a:p>
          <a:endParaRPr lang="en-US"/>
        </a:p>
      </dgm:t>
    </dgm:pt>
    <dgm:pt modelId="{72E3CB4F-0BEC-48C8-B30B-A5FE107B5FA8}">
      <dgm:prSet/>
      <dgm:spPr/>
      <dgm:t>
        <a:bodyPr/>
        <a:lstStyle/>
        <a:p>
          <a:r>
            <a:rPr lang="en-ZA"/>
            <a:t>Loans with an amortization table</a:t>
          </a:r>
          <a:endParaRPr lang="en-US"/>
        </a:p>
      </dgm:t>
    </dgm:pt>
    <dgm:pt modelId="{584EC397-198C-45E2-83D4-70C2A1CBF6A3}" type="parTrans" cxnId="{576E442F-7E7D-4AB3-B996-CF2F60C9EC08}">
      <dgm:prSet/>
      <dgm:spPr/>
      <dgm:t>
        <a:bodyPr/>
        <a:lstStyle/>
        <a:p>
          <a:endParaRPr lang="en-US"/>
        </a:p>
      </dgm:t>
    </dgm:pt>
    <dgm:pt modelId="{F8DED875-CE66-4F46-BC0A-C8D44EE67FD8}" type="sibTrans" cxnId="{576E442F-7E7D-4AB3-B996-CF2F60C9EC08}">
      <dgm:prSet/>
      <dgm:spPr/>
      <dgm:t>
        <a:bodyPr/>
        <a:lstStyle/>
        <a:p>
          <a:endParaRPr lang="en-US"/>
        </a:p>
      </dgm:t>
    </dgm:pt>
    <dgm:pt modelId="{69EBB100-E542-4AAC-A4B1-3DA53DF709A0}">
      <dgm:prSet/>
      <dgm:spPr/>
      <dgm:t>
        <a:bodyPr/>
        <a:lstStyle/>
        <a:p>
          <a:r>
            <a:rPr lang="en-ZA" dirty="0"/>
            <a:t>Increasing annuities with the capability of calculating a retirement plan</a:t>
          </a:r>
          <a:endParaRPr lang="en-US" dirty="0"/>
        </a:p>
      </dgm:t>
    </dgm:pt>
    <dgm:pt modelId="{719BC73D-4414-4E83-8969-DB78A330787C}" type="parTrans" cxnId="{1792DA25-AA7B-4F6D-AF9A-2FD10AF2CD82}">
      <dgm:prSet/>
      <dgm:spPr/>
      <dgm:t>
        <a:bodyPr/>
        <a:lstStyle/>
        <a:p>
          <a:endParaRPr lang="en-US"/>
        </a:p>
      </dgm:t>
    </dgm:pt>
    <dgm:pt modelId="{75D30DA6-CED9-4A17-A8D2-9EE58E24E54B}" type="sibTrans" cxnId="{1792DA25-AA7B-4F6D-AF9A-2FD10AF2CD82}">
      <dgm:prSet/>
      <dgm:spPr/>
      <dgm:t>
        <a:bodyPr/>
        <a:lstStyle/>
        <a:p>
          <a:endParaRPr lang="en-US"/>
        </a:p>
      </dgm:t>
    </dgm:pt>
    <dgm:pt modelId="{29B88F5E-BA7B-4773-ABB8-AF08D1CEA389}">
      <dgm:prSet/>
      <dgm:spPr/>
      <dgm:t>
        <a:bodyPr/>
        <a:lstStyle/>
        <a:p>
          <a:r>
            <a:rPr lang="en-US" dirty="0"/>
            <a:t>Real rates</a:t>
          </a:r>
        </a:p>
      </dgm:t>
    </dgm:pt>
    <dgm:pt modelId="{BA1D1452-7BCF-4953-88D7-043FB35556BE}" type="parTrans" cxnId="{C81AC81D-FE2C-44FD-B35B-775D1253D7F2}">
      <dgm:prSet/>
      <dgm:spPr/>
      <dgm:t>
        <a:bodyPr/>
        <a:lstStyle/>
        <a:p>
          <a:endParaRPr lang="en-ZA"/>
        </a:p>
      </dgm:t>
    </dgm:pt>
    <dgm:pt modelId="{E321F158-DD52-4238-B1B5-8E03CA1353C1}" type="sibTrans" cxnId="{C81AC81D-FE2C-44FD-B35B-775D1253D7F2}">
      <dgm:prSet/>
      <dgm:spPr/>
      <dgm:t>
        <a:bodyPr/>
        <a:lstStyle/>
        <a:p>
          <a:endParaRPr lang="en-ZA"/>
        </a:p>
      </dgm:t>
    </dgm:pt>
    <dgm:pt modelId="{16BC0DEA-8855-4C4F-9BBF-1FB4D5B35A06}" type="pres">
      <dgm:prSet presAssocID="{06F15413-E016-462A-BA76-A4C5DDCC8E77}" presName="vert0" presStyleCnt="0">
        <dgm:presLayoutVars>
          <dgm:dir/>
          <dgm:animOne val="branch"/>
          <dgm:animLvl val="lvl"/>
        </dgm:presLayoutVars>
      </dgm:prSet>
      <dgm:spPr/>
    </dgm:pt>
    <dgm:pt modelId="{F43A8A84-52D8-4133-88EE-A585FA8FF4BB}" type="pres">
      <dgm:prSet presAssocID="{5C5F678F-F48F-4714-B722-5A51900403C5}" presName="thickLine" presStyleLbl="alignNode1" presStyleIdx="0" presStyleCnt="8"/>
      <dgm:spPr/>
    </dgm:pt>
    <dgm:pt modelId="{AB402FF9-CACA-4C39-A551-6D5B588CDEB5}" type="pres">
      <dgm:prSet presAssocID="{5C5F678F-F48F-4714-B722-5A51900403C5}" presName="horz1" presStyleCnt="0"/>
      <dgm:spPr/>
    </dgm:pt>
    <dgm:pt modelId="{C1EC480B-530E-41A0-B2A4-8536C51B6160}" type="pres">
      <dgm:prSet presAssocID="{5C5F678F-F48F-4714-B722-5A51900403C5}" presName="tx1" presStyleLbl="revTx" presStyleIdx="0" presStyleCnt="8"/>
      <dgm:spPr/>
    </dgm:pt>
    <dgm:pt modelId="{0DC9252F-AF36-46BB-B1E2-893B22209550}" type="pres">
      <dgm:prSet presAssocID="{5C5F678F-F48F-4714-B722-5A51900403C5}" presName="vert1" presStyleCnt="0"/>
      <dgm:spPr/>
    </dgm:pt>
    <dgm:pt modelId="{E587D0D5-FF27-4860-92A2-D4DBC1D0CC3B}" type="pres">
      <dgm:prSet presAssocID="{7EBA50B1-6AB1-41EB-8B13-DF710F95FD6C}" presName="thickLine" presStyleLbl="alignNode1" presStyleIdx="1" presStyleCnt="8"/>
      <dgm:spPr/>
    </dgm:pt>
    <dgm:pt modelId="{48CAD4DE-E3FB-477F-823F-3039C12BB083}" type="pres">
      <dgm:prSet presAssocID="{7EBA50B1-6AB1-41EB-8B13-DF710F95FD6C}" presName="horz1" presStyleCnt="0"/>
      <dgm:spPr/>
    </dgm:pt>
    <dgm:pt modelId="{C54061A9-46D3-4C0F-BABD-84B5F807DDB0}" type="pres">
      <dgm:prSet presAssocID="{7EBA50B1-6AB1-41EB-8B13-DF710F95FD6C}" presName="tx1" presStyleLbl="revTx" presStyleIdx="1" presStyleCnt="8"/>
      <dgm:spPr/>
    </dgm:pt>
    <dgm:pt modelId="{65281277-A379-407F-BA2F-0020815A4377}" type="pres">
      <dgm:prSet presAssocID="{7EBA50B1-6AB1-41EB-8B13-DF710F95FD6C}" presName="vert1" presStyleCnt="0"/>
      <dgm:spPr/>
    </dgm:pt>
    <dgm:pt modelId="{C4BC6F47-63E7-4F53-A6B0-7146D6500015}" type="pres">
      <dgm:prSet presAssocID="{4698E246-B6D2-435A-BE7B-ACA7435EDCC3}" presName="thickLine" presStyleLbl="alignNode1" presStyleIdx="2" presStyleCnt="8"/>
      <dgm:spPr/>
    </dgm:pt>
    <dgm:pt modelId="{29D17147-3F5F-492D-ADE7-8BCFD3D133EB}" type="pres">
      <dgm:prSet presAssocID="{4698E246-B6D2-435A-BE7B-ACA7435EDCC3}" presName="horz1" presStyleCnt="0"/>
      <dgm:spPr/>
    </dgm:pt>
    <dgm:pt modelId="{CEAD83EF-5C4C-4C7B-9F6E-7EF388AA43B8}" type="pres">
      <dgm:prSet presAssocID="{4698E246-B6D2-435A-BE7B-ACA7435EDCC3}" presName="tx1" presStyleLbl="revTx" presStyleIdx="2" presStyleCnt="8"/>
      <dgm:spPr/>
    </dgm:pt>
    <dgm:pt modelId="{025B6996-E0CF-440E-B5D4-A3698B852911}" type="pres">
      <dgm:prSet presAssocID="{4698E246-B6D2-435A-BE7B-ACA7435EDCC3}" presName="vert1" presStyleCnt="0"/>
      <dgm:spPr/>
    </dgm:pt>
    <dgm:pt modelId="{09DD39DD-BC42-44A4-8571-DBA7477F9163}" type="pres">
      <dgm:prSet presAssocID="{09A7DDF9-BCE5-4496-A48D-FA09A2B5CC68}" presName="thickLine" presStyleLbl="alignNode1" presStyleIdx="3" presStyleCnt="8"/>
      <dgm:spPr/>
    </dgm:pt>
    <dgm:pt modelId="{8335370E-DE5D-4273-91CC-5174727007EF}" type="pres">
      <dgm:prSet presAssocID="{09A7DDF9-BCE5-4496-A48D-FA09A2B5CC68}" presName="horz1" presStyleCnt="0"/>
      <dgm:spPr/>
    </dgm:pt>
    <dgm:pt modelId="{997316C5-03D7-49CD-8B29-9CCA41369F38}" type="pres">
      <dgm:prSet presAssocID="{09A7DDF9-BCE5-4496-A48D-FA09A2B5CC68}" presName="tx1" presStyleLbl="revTx" presStyleIdx="3" presStyleCnt="8"/>
      <dgm:spPr/>
    </dgm:pt>
    <dgm:pt modelId="{AAE5DF2F-790E-4428-85C2-D2919ADFA62F}" type="pres">
      <dgm:prSet presAssocID="{09A7DDF9-BCE5-4496-A48D-FA09A2B5CC68}" presName="vert1" presStyleCnt="0"/>
      <dgm:spPr/>
    </dgm:pt>
    <dgm:pt modelId="{67917C63-135C-4DE3-B6E0-C103D76B141C}" type="pres">
      <dgm:prSet presAssocID="{2404E352-83DF-425C-9BD0-00CA580605F0}" presName="thickLine" presStyleLbl="alignNode1" presStyleIdx="4" presStyleCnt="8"/>
      <dgm:spPr/>
    </dgm:pt>
    <dgm:pt modelId="{E0E93C96-9184-41A6-8407-BF9872B2B57B}" type="pres">
      <dgm:prSet presAssocID="{2404E352-83DF-425C-9BD0-00CA580605F0}" presName="horz1" presStyleCnt="0"/>
      <dgm:spPr/>
    </dgm:pt>
    <dgm:pt modelId="{48837E4E-F32E-4E9B-8562-6E7AFA366690}" type="pres">
      <dgm:prSet presAssocID="{2404E352-83DF-425C-9BD0-00CA580605F0}" presName="tx1" presStyleLbl="revTx" presStyleIdx="4" presStyleCnt="8"/>
      <dgm:spPr/>
    </dgm:pt>
    <dgm:pt modelId="{E586CFAA-0DD8-454B-B733-9CACA5ECDE4D}" type="pres">
      <dgm:prSet presAssocID="{2404E352-83DF-425C-9BD0-00CA580605F0}" presName="vert1" presStyleCnt="0"/>
      <dgm:spPr/>
    </dgm:pt>
    <dgm:pt modelId="{4779761B-B06B-4B13-B026-23C221D32046}" type="pres">
      <dgm:prSet presAssocID="{72E3CB4F-0BEC-48C8-B30B-A5FE107B5FA8}" presName="thickLine" presStyleLbl="alignNode1" presStyleIdx="5" presStyleCnt="8"/>
      <dgm:spPr/>
    </dgm:pt>
    <dgm:pt modelId="{10D315CD-F8D3-478F-AFC7-FEB7A74F9BBE}" type="pres">
      <dgm:prSet presAssocID="{72E3CB4F-0BEC-48C8-B30B-A5FE107B5FA8}" presName="horz1" presStyleCnt="0"/>
      <dgm:spPr/>
    </dgm:pt>
    <dgm:pt modelId="{0D91CC09-7D2D-47A5-B5B8-481974F15AE9}" type="pres">
      <dgm:prSet presAssocID="{72E3CB4F-0BEC-48C8-B30B-A5FE107B5FA8}" presName="tx1" presStyleLbl="revTx" presStyleIdx="5" presStyleCnt="8"/>
      <dgm:spPr/>
    </dgm:pt>
    <dgm:pt modelId="{D0817E5F-B399-451F-9D14-64DB9B974E03}" type="pres">
      <dgm:prSet presAssocID="{72E3CB4F-0BEC-48C8-B30B-A5FE107B5FA8}" presName="vert1" presStyleCnt="0"/>
      <dgm:spPr/>
    </dgm:pt>
    <dgm:pt modelId="{13147780-DBBF-41DD-9744-232EE5CB6CCE}" type="pres">
      <dgm:prSet presAssocID="{69EBB100-E542-4AAC-A4B1-3DA53DF709A0}" presName="thickLine" presStyleLbl="alignNode1" presStyleIdx="6" presStyleCnt="8"/>
      <dgm:spPr/>
    </dgm:pt>
    <dgm:pt modelId="{182B100D-5352-4090-A3FF-2DB81E5A5B24}" type="pres">
      <dgm:prSet presAssocID="{69EBB100-E542-4AAC-A4B1-3DA53DF709A0}" presName="horz1" presStyleCnt="0"/>
      <dgm:spPr/>
    </dgm:pt>
    <dgm:pt modelId="{4A98D473-7C05-430D-8BF4-497F68E84CB5}" type="pres">
      <dgm:prSet presAssocID="{69EBB100-E542-4AAC-A4B1-3DA53DF709A0}" presName="tx1" presStyleLbl="revTx" presStyleIdx="6" presStyleCnt="8"/>
      <dgm:spPr/>
    </dgm:pt>
    <dgm:pt modelId="{23326959-EBE3-4922-8D12-155226538652}" type="pres">
      <dgm:prSet presAssocID="{69EBB100-E542-4AAC-A4B1-3DA53DF709A0}" presName="vert1" presStyleCnt="0"/>
      <dgm:spPr/>
    </dgm:pt>
    <dgm:pt modelId="{F6D5997C-031F-449C-8F12-A04A758FF6DB}" type="pres">
      <dgm:prSet presAssocID="{29B88F5E-BA7B-4773-ABB8-AF08D1CEA389}" presName="thickLine" presStyleLbl="alignNode1" presStyleIdx="7" presStyleCnt="8"/>
      <dgm:spPr/>
    </dgm:pt>
    <dgm:pt modelId="{FBECA62D-4B1F-4095-B85A-D961F6AD21BD}" type="pres">
      <dgm:prSet presAssocID="{29B88F5E-BA7B-4773-ABB8-AF08D1CEA389}" presName="horz1" presStyleCnt="0"/>
      <dgm:spPr/>
    </dgm:pt>
    <dgm:pt modelId="{29F45C67-B0B2-4CAB-BBDC-D572C7D6AB08}" type="pres">
      <dgm:prSet presAssocID="{29B88F5E-BA7B-4773-ABB8-AF08D1CEA389}" presName="tx1" presStyleLbl="revTx" presStyleIdx="7" presStyleCnt="8"/>
      <dgm:spPr/>
    </dgm:pt>
    <dgm:pt modelId="{54EB6FB3-1B1A-4843-9C00-6C5C3BF53D68}" type="pres">
      <dgm:prSet presAssocID="{29B88F5E-BA7B-4773-ABB8-AF08D1CEA389}" presName="vert1" presStyleCnt="0"/>
      <dgm:spPr/>
    </dgm:pt>
  </dgm:ptLst>
  <dgm:cxnLst>
    <dgm:cxn modelId="{C81AC81D-FE2C-44FD-B35B-775D1253D7F2}" srcId="{06F15413-E016-462A-BA76-A4C5DDCC8E77}" destId="{29B88F5E-BA7B-4773-ABB8-AF08D1CEA389}" srcOrd="7" destOrd="0" parTransId="{BA1D1452-7BCF-4953-88D7-043FB35556BE}" sibTransId="{E321F158-DD52-4238-B1B5-8E03CA1353C1}"/>
    <dgm:cxn modelId="{543FFF21-2F85-42EA-B26C-F26F7FCDA17C}" type="presOf" srcId="{2404E352-83DF-425C-9BD0-00CA580605F0}" destId="{48837E4E-F32E-4E9B-8562-6E7AFA366690}" srcOrd="0" destOrd="0" presId="urn:microsoft.com/office/officeart/2008/layout/LinedList"/>
    <dgm:cxn modelId="{1792DA25-AA7B-4F6D-AF9A-2FD10AF2CD82}" srcId="{06F15413-E016-462A-BA76-A4C5DDCC8E77}" destId="{69EBB100-E542-4AAC-A4B1-3DA53DF709A0}" srcOrd="6" destOrd="0" parTransId="{719BC73D-4414-4E83-8969-DB78A330787C}" sibTransId="{75D30DA6-CED9-4A17-A8D2-9EE58E24E54B}"/>
    <dgm:cxn modelId="{2F6B9B2A-E3D1-4A05-9A54-2CF3DF6C3E97}" type="presOf" srcId="{06F15413-E016-462A-BA76-A4C5DDCC8E77}" destId="{16BC0DEA-8855-4C4F-9BBF-1FB4D5B35A06}" srcOrd="0" destOrd="0" presId="urn:microsoft.com/office/officeart/2008/layout/LinedList"/>
    <dgm:cxn modelId="{9D1F622F-D79F-4C8B-85FC-C300702D3D0B}" srcId="{06F15413-E016-462A-BA76-A4C5DDCC8E77}" destId="{7EBA50B1-6AB1-41EB-8B13-DF710F95FD6C}" srcOrd="1" destOrd="0" parTransId="{CA4BEC13-78BE-40D3-8765-898347D86C12}" sibTransId="{61588EE7-44B7-4749-AA74-49B01966CDD8}"/>
    <dgm:cxn modelId="{576E442F-7E7D-4AB3-B996-CF2F60C9EC08}" srcId="{06F15413-E016-462A-BA76-A4C5DDCC8E77}" destId="{72E3CB4F-0BEC-48C8-B30B-A5FE107B5FA8}" srcOrd="5" destOrd="0" parTransId="{584EC397-198C-45E2-83D4-70C2A1CBF6A3}" sibTransId="{F8DED875-CE66-4F46-BC0A-C8D44EE67FD8}"/>
    <dgm:cxn modelId="{310F0234-1758-48EC-9155-E68BE044DD7A}" type="presOf" srcId="{5C5F678F-F48F-4714-B722-5A51900403C5}" destId="{C1EC480B-530E-41A0-B2A4-8536C51B6160}" srcOrd="0" destOrd="0" presId="urn:microsoft.com/office/officeart/2008/layout/LinedList"/>
    <dgm:cxn modelId="{69D30C39-1F50-421F-B73C-3F21A641E986}" type="presOf" srcId="{4698E246-B6D2-435A-BE7B-ACA7435EDCC3}" destId="{CEAD83EF-5C4C-4C7B-9F6E-7EF388AA43B8}" srcOrd="0" destOrd="0" presId="urn:microsoft.com/office/officeart/2008/layout/LinedList"/>
    <dgm:cxn modelId="{F1BF645B-9C8F-4D73-AC64-FC7822513A9A}" srcId="{06F15413-E016-462A-BA76-A4C5DDCC8E77}" destId="{5C5F678F-F48F-4714-B722-5A51900403C5}" srcOrd="0" destOrd="0" parTransId="{C4064B75-893A-47BA-8F81-17B909A7E53F}" sibTransId="{5E074268-290B-4E84-818B-F8E63B3208AD}"/>
    <dgm:cxn modelId="{7C6BAC46-6EC9-413D-9C62-C8A1E8776571}" type="presOf" srcId="{69EBB100-E542-4AAC-A4B1-3DA53DF709A0}" destId="{4A98D473-7C05-430D-8BF4-497F68E84CB5}" srcOrd="0" destOrd="0" presId="urn:microsoft.com/office/officeart/2008/layout/LinedList"/>
    <dgm:cxn modelId="{1D535A9A-137E-438A-9E85-378C5709428D}" type="presOf" srcId="{29B88F5E-BA7B-4773-ABB8-AF08D1CEA389}" destId="{29F45C67-B0B2-4CAB-BBDC-D572C7D6AB08}" srcOrd="0" destOrd="0" presId="urn:microsoft.com/office/officeart/2008/layout/LinedList"/>
    <dgm:cxn modelId="{EF91149B-8DEE-4E19-8B3E-B83D4E31EAA8}" srcId="{06F15413-E016-462A-BA76-A4C5DDCC8E77}" destId="{2404E352-83DF-425C-9BD0-00CA580605F0}" srcOrd="4" destOrd="0" parTransId="{1AC40B73-C9F3-42A4-828F-71EB15E2BA2B}" sibTransId="{76ED739A-F55F-4EC9-9664-E039288982B3}"/>
    <dgm:cxn modelId="{FE1720AA-F238-4185-9D9B-8EEDB74EDEEA}" srcId="{06F15413-E016-462A-BA76-A4C5DDCC8E77}" destId="{09A7DDF9-BCE5-4496-A48D-FA09A2B5CC68}" srcOrd="3" destOrd="0" parTransId="{763B1C36-17B6-4DB7-A808-522FD0B31A3B}" sibTransId="{7D58069A-BA36-4FF9-9BFF-62AE4D89837E}"/>
    <dgm:cxn modelId="{5D5907E0-9D34-4F1D-AC19-9AC6506D10D7}" type="presOf" srcId="{7EBA50B1-6AB1-41EB-8B13-DF710F95FD6C}" destId="{C54061A9-46D3-4C0F-BABD-84B5F807DDB0}" srcOrd="0" destOrd="0" presId="urn:microsoft.com/office/officeart/2008/layout/LinedList"/>
    <dgm:cxn modelId="{37E9C8E6-1AB7-429A-953D-54BC37223C90}" srcId="{06F15413-E016-462A-BA76-A4C5DDCC8E77}" destId="{4698E246-B6D2-435A-BE7B-ACA7435EDCC3}" srcOrd="2" destOrd="0" parTransId="{A8F99E3C-4F9E-4D8B-A1EB-ACBDBDF0264D}" sibTransId="{58AB76EB-309A-416D-896A-2A0FE15F9125}"/>
    <dgm:cxn modelId="{DA7842E9-8685-4009-9D81-1B3914689AA3}" type="presOf" srcId="{09A7DDF9-BCE5-4496-A48D-FA09A2B5CC68}" destId="{997316C5-03D7-49CD-8B29-9CCA41369F38}" srcOrd="0" destOrd="0" presId="urn:microsoft.com/office/officeart/2008/layout/LinedList"/>
    <dgm:cxn modelId="{AF09FCF4-F49C-405F-9D2F-A5971589FB1B}" type="presOf" srcId="{72E3CB4F-0BEC-48C8-B30B-A5FE107B5FA8}" destId="{0D91CC09-7D2D-47A5-B5B8-481974F15AE9}" srcOrd="0" destOrd="0" presId="urn:microsoft.com/office/officeart/2008/layout/LinedList"/>
    <dgm:cxn modelId="{E15D101C-358D-4F64-B3C0-1A5ACE840DB2}" type="presParOf" srcId="{16BC0DEA-8855-4C4F-9BBF-1FB4D5B35A06}" destId="{F43A8A84-52D8-4133-88EE-A585FA8FF4BB}" srcOrd="0" destOrd="0" presId="urn:microsoft.com/office/officeart/2008/layout/LinedList"/>
    <dgm:cxn modelId="{46067196-1AB3-4E68-8B6A-2C3BFE72A754}" type="presParOf" srcId="{16BC0DEA-8855-4C4F-9BBF-1FB4D5B35A06}" destId="{AB402FF9-CACA-4C39-A551-6D5B588CDEB5}" srcOrd="1" destOrd="0" presId="urn:microsoft.com/office/officeart/2008/layout/LinedList"/>
    <dgm:cxn modelId="{87B294C6-C118-489D-A92B-F37CFB3F5D3F}" type="presParOf" srcId="{AB402FF9-CACA-4C39-A551-6D5B588CDEB5}" destId="{C1EC480B-530E-41A0-B2A4-8536C51B6160}" srcOrd="0" destOrd="0" presId="urn:microsoft.com/office/officeart/2008/layout/LinedList"/>
    <dgm:cxn modelId="{00F6E5D6-59B8-45FD-9DFB-9D1EA311B697}" type="presParOf" srcId="{AB402FF9-CACA-4C39-A551-6D5B588CDEB5}" destId="{0DC9252F-AF36-46BB-B1E2-893B22209550}" srcOrd="1" destOrd="0" presId="urn:microsoft.com/office/officeart/2008/layout/LinedList"/>
    <dgm:cxn modelId="{EB7508C7-1609-4C9C-92E2-79052E3F38A0}" type="presParOf" srcId="{16BC0DEA-8855-4C4F-9BBF-1FB4D5B35A06}" destId="{E587D0D5-FF27-4860-92A2-D4DBC1D0CC3B}" srcOrd="2" destOrd="0" presId="urn:microsoft.com/office/officeart/2008/layout/LinedList"/>
    <dgm:cxn modelId="{518B4164-E3D8-4EDD-8171-B0D6AA753CA1}" type="presParOf" srcId="{16BC0DEA-8855-4C4F-9BBF-1FB4D5B35A06}" destId="{48CAD4DE-E3FB-477F-823F-3039C12BB083}" srcOrd="3" destOrd="0" presId="urn:microsoft.com/office/officeart/2008/layout/LinedList"/>
    <dgm:cxn modelId="{FBF5A2B3-A53A-42AB-9D17-F11F305E898C}" type="presParOf" srcId="{48CAD4DE-E3FB-477F-823F-3039C12BB083}" destId="{C54061A9-46D3-4C0F-BABD-84B5F807DDB0}" srcOrd="0" destOrd="0" presId="urn:microsoft.com/office/officeart/2008/layout/LinedList"/>
    <dgm:cxn modelId="{F850C835-EFDE-461F-95D2-2BF117435C70}" type="presParOf" srcId="{48CAD4DE-E3FB-477F-823F-3039C12BB083}" destId="{65281277-A379-407F-BA2F-0020815A4377}" srcOrd="1" destOrd="0" presId="urn:microsoft.com/office/officeart/2008/layout/LinedList"/>
    <dgm:cxn modelId="{9CC5F220-3D2E-4594-AB36-E9FB5EADCF64}" type="presParOf" srcId="{16BC0DEA-8855-4C4F-9BBF-1FB4D5B35A06}" destId="{C4BC6F47-63E7-4F53-A6B0-7146D6500015}" srcOrd="4" destOrd="0" presId="urn:microsoft.com/office/officeart/2008/layout/LinedList"/>
    <dgm:cxn modelId="{986AA283-5D59-477E-BC8A-661A9FA1DD4A}" type="presParOf" srcId="{16BC0DEA-8855-4C4F-9BBF-1FB4D5B35A06}" destId="{29D17147-3F5F-492D-ADE7-8BCFD3D133EB}" srcOrd="5" destOrd="0" presId="urn:microsoft.com/office/officeart/2008/layout/LinedList"/>
    <dgm:cxn modelId="{A8508873-0C36-42E1-B59F-0BA587EDFDC5}" type="presParOf" srcId="{29D17147-3F5F-492D-ADE7-8BCFD3D133EB}" destId="{CEAD83EF-5C4C-4C7B-9F6E-7EF388AA43B8}" srcOrd="0" destOrd="0" presId="urn:microsoft.com/office/officeart/2008/layout/LinedList"/>
    <dgm:cxn modelId="{9A68A078-0012-48B0-BED1-FF77FB7C3E5B}" type="presParOf" srcId="{29D17147-3F5F-492D-ADE7-8BCFD3D133EB}" destId="{025B6996-E0CF-440E-B5D4-A3698B852911}" srcOrd="1" destOrd="0" presId="urn:microsoft.com/office/officeart/2008/layout/LinedList"/>
    <dgm:cxn modelId="{F57EEAEC-DA7B-43AE-9E1A-1C7E6D65CAC7}" type="presParOf" srcId="{16BC0DEA-8855-4C4F-9BBF-1FB4D5B35A06}" destId="{09DD39DD-BC42-44A4-8571-DBA7477F9163}" srcOrd="6" destOrd="0" presId="urn:microsoft.com/office/officeart/2008/layout/LinedList"/>
    <dgm:cxn modelId="{FE8E0767-F862-4DD0-B158-BC5A57D0F8D6}" type="presParOf" srcId="{16BC0DEA-8855-4C4F-9BBF-1FB4D5B35A06}" destId="{8335370E-DE5D-4273-91CC-5174727007EF}" srcOrd="7" destOrd="0" presId="urn:microsoft.com/office/officeart/2008/layout/LinedList"/>
    <dgm:cxn modelId="{C5582E99-EB67-435E-8BFF-4D917337A598}" type="presParOf" srcId="{8335370E-DE5D-4273-91CC-5174727007EF}" destId="{997316C5-03D7-49CD-8B29-9CCA41369F38}" srcOrd="0" destOrd="0" presId="urn:microsoft.com/office/officeart/2008/layout/LinedList"/>
    <dgm:cxn modelId="{BDDED146-9650-4B00-83F6-0542BA614148}" type="presParOf" srcId="{8335370E-DE5D-4273-91CC-5174727007EF}" destId="{AAE5DF2F-790E-4428-85C2-D2919ADFA62F}" srcOrd="1" destOrd="0" presId="urn:microsoft.com/office/officeart/2008/layout/LinedList"/>
    <dgm:cxn modelId="{8CDDB902-0CE3-456E-B8E3-353C5ADAABEC}" type="presParOf" srcId="{16BC0DEA-8855-4C4F-9BBF-1FB4D5B35A06}" destId="{67917C63-135C-4DE3-B6E0-C103D76B141C}" srcOrd="8" destOrd="0" presId="urn:microsoft.com/office/officeart/2008/layout/LinedList"/>
    <dgm:cxn modelId="{9EB08556-0554-486A-8CC3-8C24765D8DB8}" type="presParOf" srcId="{16BC0DEA-8855-4C4F-9BBF-1FB4D5B35A06}" destId="{E0E93C96-9184-41A6-8407-BF9872B2B57B}" srcOrd="9" destOrd="0" presId="urn:microsoft.com/office/officeart/2008/layout/LinedList"/>
    <dgm:cxn modelId="{95F0F231-B3FE-4A97-B53F-579F023CDF85}" type="presParOf" srcId="{E0E93C96-9184-41A6-8407-BF9872B2B57B}" destId="{48837E4E-F32E-4E9B-8562-6E7AFA366690}" srcOrd="0" destOrd="0" presId="urn:microsoft.com/office/officeart/2008/layout/LinedList"/>
    <dgm:cxn modelId="{66FDA060-71FD-4FE7-80C8-8FDA8DF9733F}" type="presParOf" srcId="{E0E93C96-9184-41A6-8407-BF9872B2B57B}" destId="{E586CFAA-0DD8-454B-B733-9CACA5ECDE4D}" srcOrd="1" destOrd="0" presId="urn:microsoft.com/office/officeart/2008/layout/LinedList"/>
    <dgm:cxn modelId="{9A5512EB-EED0-4DFF-BDBA-607F6546A664}" type="presParOf" srcId="{16BC0DEA-8855-4C4F-9BBF-1FB4D5B35A06}" destId="{4779761B-B06B-4B13-B026-23C221D32046}" srcOrd="10" destOrd="0" presId="urn:microsoft.com/office/officeart/2008/layout/LinedList"/>
    <dgm:cxn modelId="{F6144917-F35F-4FE8-B79F-518D29C06552}" type="presParOf" srcId="{16BC0DEA-8855-4C4F-9BBF-1FB4D5B35A06}" destId="{10D315CD-F8D3-478F-AFC7-FEB7A74F9BBE}" srcOrd="11" destOrd="0" presId="urn:microsoft.com/office/officeart/2008/layout/LinedList"/>
    <dgm:cxn modelId="{762C7398-A8F6-466D-9A6A-E29C0222BF27}" type="presParOf" srcId="{10D315CD-F8D3-478F-AFC7-FEB7A74F9BBE}" destId="{0D91CC09-7D2D-47A5-B5B8-481974F15AE9}" srcOrd="0" destOrd="0" presId="urn:microsoft.com/office/officeart/2008/layout/LinedList"/>
    <dgm:cxn modelId="{09F8A17F-AE9A-4A42-91AA-CF0DC7E3C851}" type="presParOf" srcId="{10D315CD-F8D3-478F-AFC7-FEB7A74F9BBE}" destId="{D0817E5F-B399-451F-9D14-64DB9B974E03}" srcOrd="1" destOrd="0" presId="urn:microsoft.com/office/officeart/2008/layout/LinedList"/>
    <dgm:cxn modelId="{A2DD1201-5CF7-4D01-A799-91D8771AAF1B}" type="presParOf" srcId="{16BC0DEA-8855-4C4F-9BBF-1FB4D5B35A06}" destId="{13147780-DBBF-41DD-9744-232EE5CB6CCE}" srcOrd="12" destOrd="0" presId="urn:microsoft.com/office/officeart/2008/layout/LinedList"/>
    <dgm:cxn modelId="{C45B790B-0D07-4197-A594-1ECF2F59CD61}" type="presParOf" srcId="{16BC0DEA-8855-4C4F-9BBF-1FB4D5B35A06}" destId="{182B100D-5352-4090-A3FF-2DB81E5A5B24}" srcOrd="13" destOrd="0" presId="urn:microsoft.com/office/officeart/2008/layout/LinedList"/>
    <dgm:cxn modelId="{38DA0FA3-425A-4F94-BF42-3EB74EF60F49}" type="presParOf" srcId="{182B100D-5352-4090-A3FF-2DB81E5A5B24}" destId="{4A98D473-7C05-430D-8BF4-497F68E84CB5}" srcOrd="0" destOrd="0" presId="urn:microsoft.com/office/officeart/2008/layout/LinedList"/>
    <dgm:cxn modelId="{971EEA26-6941-4D98-AC07-B52EE1B1DD9B}" type="presParOf" srcId="{182B100D-5352-4090-A3FF-2DB81E5A5B24}" destId="{23326959-EBE3-4922-8D12-155226538652}" srcOrd="1" destOrd="0" presId="urn:microsoft.com/office/officeart/2008/layout/LinedList"/>
    <dgm:cxn modelId="{5409E8B3-674B-4133-BD48-BAF2844C8902}" type="presParOf" srcId="{16BC0DEA-8855-4C4F-9BBF-1FB4D5B35A06}" destId="{F6D5997C-031F-449C-8F12-A04A758FF6DB}" srcOrd="14" destOrd="0" presId="urn:microsoft.com/office/officeart/2008/layout/LinedList"/>
    <dgm:cxn modelId="{09FBA56D-EC59-469D-8A73-AB4641DCDD9E}" type="presParOf" srcId="{16BC0DEA-8855-4C4F-9BBF-1FB4D5B35A06}" destId="{FBECA62D-4B1F-4095-B85A-D961F6AD21BD}" srcOrd="15" destOrd="0" presId="urn:microsoft.com/office/officeart/2008/layout/LinedList"/>
    <dgm:cxn modelId="{9CB39E52-43A9-4073-99E6-B310A3E0F0C5}" type="presParOf" srcId="{FBECA62D-4B1F-4095-B85A-D961F6AD21BD}" destId="{29F45C67-B0B2-4CAB-BBDC-D572C7D6AB08}" srcOrd="0" destOrd="0" presId="urn:microsoft.com/office/officeart/2008/layout/LinedList"/>
    <dgm:cxn modelId="{72867F2B-7231-40E9-A187-173DF4AA149A}" type="presParOf" srcId="{FBECA62D-4B1F-4095-B85A-D961F6AD21BD}" destId="{54EB6FB3-1B1A-4843-9C00-6C5C3BF53D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0E72E6-283C-4C27-B088-53BD351EB387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EF072B5-AAE3-4190-9F63-F69317BBDED2}">
      <dgm:prSet/>
      <dgm:spPr/>
      <dgm:t>
        <a:bodyPr/>
        <a:lstStyle/>
        <a:p>
          <a:r>
            <a:rPr lang="en-ZA" dirty="0"/>
            <a:t>My converter is built on a user form. This makes it accessible from every page without having to navigate away from that page</a:t>
          </a:r>
          <a:endParaRPr lang="en-US" dirty="0"/>
        </a:p>
      </dgm:t>
    </dgm:pt>
    <dgm:pt modelId="{8223B5E1-0E5C-4DD9-A2F1-AA5A52939537}" type="parTrans" cxnId="{5872FEFC-0482-44C7-BC1D-0F3141378056}">
      <dgm:prSet/>
      <dgm:spPr/>
      <dgm:t>
        <a:bodyPr/>
        <a:lstStyle/>
        <a:p>
          <a:endParaRPr lang="en-US"/>
        </a:p>
      </dgm:t>
    </dgm:pt>
    <dgm:pt modelId="{292CD993-1DD5-4BC1-8E03-792809B2326F}" type="sibTrans" cxnId="{5872FEFC-0482-44C7-BC1D-0F3141378056}">
      <dgm:prSet/>
      <dgm:spPr/>
      <dgm:t>
        <a:bodyPr/>
        <a:lstStyle/>
        <a:p>
          <a:endParaRPr lang="en-US"/>
        </a:p>
      </dgm:t>
    </dgm:pt>
    <dgm:pt modelId="{A490FD64-DF64-44DE-BC14-5D31A79FC8FA}">
      <dgm:prSet/>
      <dgm:spPr/>
      <dgm:t>
        <a:bodyPr/>
        <a:lstStyle/>
        <a:p>
          <a:r>
            <a:rPr lang="en-ZA"/>
            <a:t>The page can convert any interest to any other type of interest</a:t>
          </a:r>
          <a:endParaRPr lang="en-US"/>
        </a:p>
      </dgm:t>
    </dgm:pt>
    <dgm:pt modelId="{DC6C90E5-B174-415C-8572-C9617CA86089}" type="parTrans" cxnId="{9546C4D0-BD0E-490C-99F9-01F735A51542}">
      <dgm:prSet/>
      <dgm:spPr/>
      <dgm:t>
        <a:bodyPr/>
        <a:lstStyle/>
        <a:p>
          <a:endParaRPr lang="en-US"/>
        </a:p>
      </dgm:t>
    </dgm:pt>
    <dgm:pt modelId="{A74DDA32-83D9-4EB3-A5C0-D0ED7CA63AD1}" type="sibTrans" cxnId="{9546C4D0-BD0E-490C-99F9-01F735A51542}">
      <dgm:prSet/>
      <dgm:spPr/>
      <dgm:t>
        <a:bodyPr/>
        <a:lstStyle/>
        <a:p>
          <a:endParaRPr lang="en-US"/>
        </a:p>
      </dgm:t>
    </dgm:pt>
    <dgm:pt modelId="{ED25EC56-35AF-44FC-BAB0-AD0D12C15FAA}">
      <dgm:prSet/>
      <dgm:spPr/>
      <dgm:t>
        <a:bodyPr/>
        <a:lstStyle/>
        <a:p>
          <a:r>
            <a:rPr lang="en-ZA" dirty="0"/>
            <a:t>You can also convert multiple interest rates over a period to the effective interest rate of the period with the “convert changing interests”-tab</a:t>
          </a:r>
          <a:endParaRPr lang="en-US" dirty="0"/>
        </a:p>
      </dgm:t>
    </dgm:pt>
    <dgm:pt modelId="{552275A0-4FC4-40F5-97D3-4040E2762020}" type="parTrans" cxnId="{E893E97D-3F43-46FF-B7F0-72EFCBD16908}">
      <dgm:prSet/>
      <dgm:spPr/>
      <dgm:t>
        <a:bodyPr/>
        <a:lstStyle/>
        <a:p>
          <a:endParaRPr lang="en-US"/>
        </a:p>
      </dgm:t>
    </dgm:pt>
    <dgm:pt modelId="{8D2A2C67-B764-44F9-A8EA-F86AC7E601BA}" type="sibTrans" cxnId="{E893E97D-3F43-46FF-B7F0-72EFCBD16908}">
      <dgm:prSet/>
      <dgm:spPr/>
      <dgm:t>
        <a:bodyPr/>
        <a:lstStyle/>
        <a:p>
          <a:endParaRPr lang="en-US"/>
        </a:p>
      </dgm:t>
    </dgm:pt>
    <dgm:pt modelId="{FF408B52-D540-4549-A08C-F8D0B2F66342}">
      <dgm:prSet/>
      <dgm:spPr/>
      <dgm:t>
        <a:bodyPr/>
        <a:lstStyle/>
        <a:p>
          <a:r>
            <a:rPr lang="en-ZA"/>
            <a:t>I also built a dynamic timeline into this worksheet</a:t>
          </a:r>
          <a:endParaRPr lang="en-US"/>
        </a:p>
      </dgm:t>
    </dgm:pt>
    <dgm:pt modelId="{8968A932-7EFD-4FAD-B5DF-B5B6A595C804}" type="parTrans" cxnId="{9AA2C3C2-9467-4452-85B2-5F732CC22185}">
      <dgm:prSet/>
      <dgm:spPr/>
      <dgm:t>
        <a:bodyPr/>
        <a:lstStyle/>
        <a:p>
          <a:endParaRPr lang="en-US"/>
        </a:p>
      </dgm:t>
    </dgm:pt>
    <dgm:pt modelId="{5E4BA956-79DF-4532-9F1A-B9C735DCE94D}" type="sibTrans" cxnId="{9AA2C3C2-9467-4452-85B2-5F732CC22185}">
      <dgm:prSet/>
      <dgm:spPr/>
      <dgm:t>
        <a:bodyPr/>
        <a:lstStyle/>
        <a:p>
          <a:endParaRPr lang="en-US"/>
        </a:p>
      </dgm:t>
    </dgm:pt>
    <dgm:pt modelId="{341D9BCB-C535-4093-B1C4-4883B3E20325}" type="pres">
      <dgm:prSet presAssocID="{EA0E72E6-283C-4C27-B088-53BD351EB387}" presName="vert0" presStyleCnt="0">
        <dgm:presLayoutVars>
          <dgm:dir/>
          <dgm:animOne val="branch"/>
          <dgm:animLvl val="lvl"/>
        </dgm:presLayoutVars>
      </dgm:prSet>
      <dgm:spPr/>
    </dgm:pt>
    <dgm:pt modelId="{6F1F6E9C-69BE-4958-ADE6-A385C8D929BC}" type="pres">
      <dgm:prSet presAssocID="{DEF072B5-AAE3-4190-9F63-F69317BBDED2}" presName="thickLine" presStyleLbl="alignNode1" presStyleIdx="0" presStyleCnt="4"/>
      <dgm:spPr/>
    </dgm:pt>
    <dgm:pt modelId="{AAD82F40-A14D-4E80-86BC-30C66EB191D3}" type="pres">
      <dgm:prSet presAssocID="{DEF072B5-AAE3-4190-9F63-F69317BBDED2}" presName="horz1" presStyleCnt="0"/>
      <dgm:spPr/>
    </dgm:pt>
    <dgm:pt modelId="{E0945E6F-6A20-42ED-A452-24A58B294D0C}" type="pres">
      <dgm:prSet presAssocID="{DEF072B5-AAE3-4190-9F63-F69317BBDED2}" presName="tx1" presStyleLbl="revTx" presStyleIdx="0" presStyleCnt="4"/>
      <dgm:spPr/>
    </dgm:pt>
    <dgm:pt modelId="{CC3EB7C2-9253-4A29-89CE-0B292FA96799}" type="pres">
      <dgm:prSet presAssocID="{DEF072B5-AAE3-4190-9F63-F69317BBDED2}" presName="vert1" presStyleCnt="0"/>
      <dgm:spPr/>
    </dgm:pt>
    <dgm:pt modelId="{CE0CC949-ECD2-4808-B85A-F7643C2FE1F4}" type="pres">
      <dgm:prSet presAssocID="{A490FD64-DF64-44DE-BC14-5D31A79FC8FA}" presName="thickLine" presStyleLbl="alignNode1" presStyleIdx="1" presStyleCnt="4"/>
      <dgm:spPr/>
    </dgm:pt>
    <dgm:pt modelId="{A8FF5943-1EE6-4612-961D-35E27D4A83CC}" type="pres">
      <dgm:prSet presAssocID="{A490FD64-DF64-44DE-BC14-5D31A79FC8FA}" presName="horz1" presStyleCnt="0"/>
      <dgm:spPr/>
    </dgm:pt>
    <dgm:pt modelId="{E4CFC504-A518-4036-8853-3F6086A35B3B}" type="pres">
      <dgm:prSet presAssocID="{A490FD64-DF64-44DE-BC14-5D31A79FC8FA}" presName="tx1" presStyleLbl="revTx" presStyleIdx="1" presStyleCnt="4"/>
      <dgm:spPr/>
    </dgm:pt>
    <dgm:pt modelId="{33EC68A6-0702-47D9-A152-2ECA7886DA5A}" type="pres">
      <dgm:prSet presAssocID="{A490FD64-DF64-44DE-BC14-5D31A79FC8FA}" presName="vert1" presStyleCnt="0"/>
      <dgm:spPr/>
    </dgm:pt>
    <dgm:pt modelId="{FDD76C83-C3BE-4919-B4C4-791BF9C3808C}" type="pres">
      <dgm:prSet presAssocID="{ED25EC56-35AF-44FC-BAB0-AD0D12C15FAA}" presName="thickLine" presStyleLbl="alignNode1" presStyleIdx="2" presStyleCnt="4"/>
      <dgm:spPr/>
    </dgm:pt>
    <dgm:pt modelId="{D09CB56D-16CF-4364-814D-AB8475AC5FAC}" type="pres">
      <dgm:prSet presAssocID="{ED25EC56-35AF-44FC-BAB0-AD0D12C15FAA}" presName="horz1" presStyleCnt="0"/>
      <dgm:spPr/>
    </dgm:pt>
    <dgm:pt modelId="{16FC37DC-8801-4C21-B3CB-CDD7AD9B54F3}" type="pres">
      <dgm:prSet presAssocID="{ED25EC56-35AF-44FC-BAB0-AD0D12C15FAA}" presName="tx1" presStyleLbl="revTx" presStyleIdx="2" presStyleCnt="4"/>
      <dgm:spPr/>
    </dgm:pt>
    <dgm:pt modelId="{04DF243C-6C8F-4326-B2D6-C42E0EDA6793}" type="pres">
      <dgm:prSet presAssocID="{ED25EC56-35AF-44FC-BAB0-AD0D12C15FAA}" presName="vert1" presStyleCnt="0"/>
      <dgm:spPr/>
    </dgm:pt>
    <dgm:pt modelId="{A965CAC6-E8F0-45B8-99D7-71D840F14C34}" type="pres">
      <dgm:prSet presAssocID="{FF408B52-D540-4549-A08C-F8D0B2F66342}" presName="thickLine" presStyleLbl="alignNode1" presStyleIdx="3" presStyleCnt="4"/>
      <dgm:spPr/>
    </dgm:pt>
    <dgm:pt modelId="{D1C5277E-7BC1-42C0-AAAA-9323CE5C0EA6}" type="pres">
      <dgm:prSet presAssocID="{FF408B52-D540-4549-A08C-F8D0B2F66342}" presName="horz1" presStyleCnt="0"/>
      <dgm:spPr/>
    </dgm:pt>
    <dgm:pt modelId="{3888DEEC-5273-4621-89E7-7A9A53CA5148}" type="pres">
      <dgm:prSet presAssocID="{FF408B52-D540-4549-A08C-F8D0B2F66342}" presName="tx1" presStyleLbl="revTx" presStyleIdx="3" presStyleCnt="4"/>
      <dgm:spPr/>
    </dgm:pt>
    <dgm:pt modelId="{0183277A-DBAB-46B8-871A-FB65986EE5F9}" type="pres">
      <dgm:prSet presAssocID="{FF408B52-D540-4549-A08C-F8D0B2F66342}" presName="vert1" presStyleCnt="0"/>
      <dgm:spPr/>
    </dgm:pt>
  </dgm:ptLst>
  <dgm:cxnLst>
    <dgm:cxn modelId="{07F32C0B-EFAE-4A63-8DC6-B214E4A2A49B}" type="presOf" srcId="{DEF072B5-AAE3-4190-9F63-F69317BBDED2}" destId="{E0945E6F-6A20-42ED-A452-24A58B294D0C}" srcOrd="0" destOrd="0" presId="urn:microsoft.com/office/officeart/2008/layout/LinedList"/>
    <dgm:cxn modelId="{146B7174-904E-4C55-9536-D015902D9B5D}" type="presOf" srcId="{ED25EC56-35AF-44FC-BAB0-AD0D12C15FAA}" destId="{16FC37DC-8801-4C21-B3CB-CDD7AD9B54F3}" srcOrd="0" destOrd="0" presId="urn:microsoft.com/office/officeart/2008/layout/LinedList"/>
    <dgm:cxn modelId="{E893E97D-3F43-46FF-B7F0-72EFCBD16908}" srcId="{EA0E72E6-283C-4C27-B088-53BD351EB387}" destId="{ED25EC56-35AF-44FC-BAB0-AD0D12C15FAA}" srcOrd="2" destOrd="0" parTransId="{552275A0-4FC4-40F5-97D3-4040E2762020}" sibTransId="{8D2A2C67-B764-44F9-A8EA-F86AC7E601BA}"/>
    <dgm:cxn modelId="{CEEB17AA-91CF-4E0D-9655-4DA4D9F32C98}" type="presOf" srcId="{FF408B52-D540-4549-A08C-F8D0B2F66342}" destId="{3888DEEC-5273-4621-89E7-7A9A53CA5148}" srcOrd="0" destOrd="0" presId="urn:microsoft.com/office/officeart/2008/layout/LinedList"/>
    <dgm:cxn modelId="{9AA2C3C2-9467-4452-85B2-5F732CC22185}" srcId="{EA0E72E6-283C-4C27-B088-53BD351EB387}" destId="{FF408B52-D540-4549-A08C-F8D0B2F66342}" srcOrd="3" destOrd="0" parTransId="{8968A932-7EFD-4FAD-B5DF-B5B6A595C804}" sibTransId="{5E4BA956-79DF-4532-9F1A-B9C735DCE94D}"/>
    <dgm:cxn modelId="{10A9F6C9-8C99-43E5-ACA3-375389116680}" type="presOf" srcId="{EA0E72E6-283C-4C27-B088-53BD351EB387}" destId="{341D9BCB-C535-4093-B1C4-4883B3E20325}" srcOrd="0" destOrd="0" presId="urn:microsoft.com/office/officeart/2008/layout/LinedList"/>
    <dgm:cxn modelId="{9546C4D0-BD0E-490C-99F9-01F735A51542}" srcId="{EA0E72E6-283C-4C27-B088-53BD351EB387}" destId="{A490FD64-DF64-44DE-BC14-5D31A79FC8FA}" srcOrd="1" destOrd="0" parTransId="{DC6C90E5-B174-415C-8572-C9617CA86089}" sibTransId="{A74DDA32-83D9-4EB3-A5C0-D0ED7CA63AD1}"/>
    <dgm:cxn modelId="{198238F4-47DD-4237-AB8B-645A7CA932EB}" type="presOf" srcId="{A490FD64-DF64-44DE-BC14-5D31A79FC8FA}" destId="{E4CFC504-A518-4036-8853-3F6086A35B3B}" srcOrd="0" destOrd="0" presId="urn:microsoft.com/office/officeart/2008/layout/LinedList"/>
    <dgm:cxn modelId="{5872FEFC-0482-44C7-BC1D-0F3141378056}" srcId="{EA0E72E6-283C-4C27-B088-53BD351EB387}" destId="{DEF072B5-AAE3-4190-9F63-F69317BBDED2}" srcOrd="0" destOrd="0" parTransId="{8223B5E1-0E5C-4DD9-A2F1-AA5A52939537}" sibTransId="{292CD993-1DD5-4BC1-8E03-792809B2326F}"/>
    <dgm:cxn modelId="{3419D891-5933-4785-B89B-E2FA94D879DC}" type="presParOf" srcId="{341D9BCB-C535-4093-B1C4-4883B3E20325}" destId="{6F1F6E9C-69BE-4958-ADE6-A385C8D929BC}" srcOrd="0" destOrd="0" presId="urn:microsoft.com/office/officeart/2008/layout/LinedList"/>
    <dgm:cxn modelId="{725345F2-B014-45AA-ACA4-F968ADD7658B}" type="presParOf" srcId="{341D9BCB-C535-4093-B1C4-4883B3E20325}" destId="{AAD82F40-A14D-4E80-86BC-30C66EB191D3}" srcOrd="1" destOrd="0" presId="urn:microsoft.com/office/officeart/2008/layout/LinedList"/>
    <dgm:cxn modelId="{DC144469-DB8C-44F5-BE11-E5675EFC7A7C}" type="presParOf" srcId="{AAD82F40-A14D-4E80-86BC-30C66EB191D3}" destId="{E0945E6F-6A20-42ED-A452-24A58B294D0C}" srcOrd="0" destOrd="0" presId="urn:microsoft.com/office/officeart/2008/layout/LinedList"/>
    <dgm:cxn modelId="{57884370-287D-4F14-9A37-4344D649DD62}" type="presParOf" srcId="{AAD82F40-A14D-4E80-86BC-30C66EB191D3}" destId="{CC3EB7C2-9253-4A29-89CE-0B292FA96799}" srcOrd="1" destOrd="0" presId="urn:microsoft.com/office/officeart/2008/layout/LinedList"/>
    <dgm:cxn modelId="{5F2F6275-B253-4F50-9435-91DF16E2B782}" type="presParOf" srcId="{341D9BCB-C535-4093-B1C4-4883B3E20325}" destId="{CE0CC949-ECD2-4808-B85A-F7643C2FE1F4}" srcOrd="2" destOrd="0" presId="urn:microsoft.com/office/officeart/2008/layout/LinedList"/>
    <dgm:cxn modelId="{EDF6E74D-4938-47C6-BADA-E4BC52FE9D85}" type="presParOf" srcId="{341D9BCB-C535-4093-B1C4-4883B3E20325}" destId="{A8FF5943-1EE6-4612-961D-35E27D4A83CC}" srcOrd="3" destOrd="0" presId="urn:microsoft.com/office/officeart/2008/layout/LinedList"/>
    <dgm:cxn modelId="{4E4390B6-EF17-466E-A2F7-1B6BE926E3BA}" type="presParOf" srcId="{A8FF5943-1EE6-4612-961D-35E27D4A83CC}" destId="{E4CFC504-A518-4036-8853-3F6086A35B3B}" srcOrd="0" destOrd="0" presId="urn:microsoft.com/office/officeart/2008/layout/LinedList"/>
    <dgm:cxn modelId="{C59FD9C2-D3C4-44F4-B259-7870B70D8B5B}" type="presParOf" srcId="{A8FF5943-1EE6-4612-961D-35E27D4A83CC}" destId="{33EC68A6-0702-47D9-A152-2ECA7886DA5A}" srcOrd="1" destOrd="0" presId="urn:microsoft.com/office/officeart/2008/layout/LinedList"/>
    <dgm:cxn modelId="{418E47F8-5F0C-434D-B06D-05B12AE2AFC6}" type="presParOf" srcId="{341D9BCB-C535-4093-B1C4-4883B3E20325}" destId="{FDD76C83-C3BE-4919-B4C4-791BF9C3808C}" srcOrd="4" destOrd="0" presId="urn:microsoft.com/office/officeart/2008/layout/LinedList"/>
    <dgm:cxn modelId="{8B4F15DF-8168-4F40-B842-8BA08DC84013}" type="presParOf" srcId="{341D9BCB-C535-4093-B1C4-4883B3E20325}" destId="{D09CB56D-16CF-4364-814D-AB8475AC5FAC}" srcOrd="5" destOrd="0" presId="urn:microsoft.com/office/officeart/2008/layout/LinedList"/>
    <dgm:cxn modelId="{043CBBA0-76B6-43F2-8219-98253B740856}" type="presParOf" srcId="{D09CB56D-16CF-4364-814D-AB8475AC5FAC}" destId="{16FC37DC-8801-4C21-B3CB-CDD7AD9B54F3}" srcOrd="0" destOrd="0" presId="urn:microsoft.com/office/officeart/2008/layout/LinedList"/>
    <dgm:cxn modelId="{1E564E37-66E6-459D-B01C-E908968EEF04}" type="presParOf" srcId="{D09CB56D-16CF-4364-814D-AB8475AC5FAC}" destId="{04DF243C-6C8F-4326-B2D6-C42E0EDA6793}" srcOrd="1" destOrd="0" presId="urn:microsoft.com/office/officeart/2008/layout/LinedList"/>
    <dgm:cxn modelId="{511DAE2E-4279-4AD2-9EF5-EF88F2E07C58}" type="presParOf" srcId="{341D9BCB-C535-4093-B1C4-4883B3E20325}" destId="{A965CAC6-E8F0-45B8-99D7-71D840F14C34}" srcOrd="6" destOrd="0" presId="urn:microsoft.com/office/officeart/2008/layout/LinedList"/>
    <dgm:cxn modelId="{CE707B7D-0C4D-4FEB-AE1E-F399A9CD3536}" type="presParOf" srcId="{341D9BCB-C535-4093-B1C4-4883B3E20325}" destId="{D1C5277E-7BC1-42C0-AAAA-9323CE5C0EA6}" srcOrd="7" destOrd="0" presId="urn:microsoft.com/office/officeart/2008/layout/LinedList"/>
    <dgm:cxn modelId="{ACB811BB-A1E5-4BAC-96D7-0E07D950F750}" type="presParOf" srcId="{D1C5277E-7BC1-42C0-AAAA-9323CE5C0EA6}" destId="{3888DEEC-5273-4621-89E7-7A9A53CA5148}" srcOrd="0" destOrd="0" presId="urn:microsoft.com/office/officeart/2008/layout/LinedList"/>
    <dgm:cxn modelId="{7494D5C2-ACE5-404C-AB65-0E3B6BB84149}" type="presParOf" srcId="{D1C5277E-7BC1-42C0-AAAA-9323CE5C0EA6}" destId="{0183277A-DBAB-46B8-871A-FB65986EE5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A8A84-52D8-4133-88EE-A585FA8FF4BB}">
      <dsp:nvSpPr>
        <dsp:cNvPr id="0" name=""/>
        <dsp:cNvSpPr/>
      </dsp:nvSpPr>
      <dsp:spPr>
        <a:xfrm>
          <a:off x="0" y="0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EC480B-530E-41A0-B2A4-8536C51B6160}">
      <dsp:nvSpPr>
        <dsp:cNvPr id="0" name=""/>
        <dsp:cNvSpPr/>
      </dsp:nvSpPr>
      <dsp:spPr>
        <a:xfrm>
          <a:off x="0" y="0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Interest conversions</a:t>
          </a:r>
          <a:endParaRPr lang="en-US" sz="1500" kern="1200"/>
        </a:p>
      </dsp:txBody>
      <dsp:txXfrm>
        <a:off x="0" y="0"/>
        <a:ext cx="5643563" cy="541734"/>
      </dsp:txXfrm>
    </dsp:sp>
    <dsp:sp modelId="{E587D0D5-FF27-4860-92A2-D4DBC1D0CC3B}">
      <dsp:nvSpPr>
        <dsp:cNvPr id="0" name=""/>
        <dsp:cNvSpPr/>
      </dsp:nvSpPr>
      <dsp:spPr>
        <a:xfrm>
          <a:off x="0" y="541734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2879180"/>
                <a:satOff val="-1345"/>
                <a:lumOff val="-1512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2879180"/>
                <a:satOff val="-1345"/>
                <a:lumOff val="-1512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879180"/>
              <a:satOff val="-1345"/>
              <a:lumOff val="-151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4061A9-46D3-4C0F-BABD-84B5F807DDB0}">
      <dsp:nvSpPr>
        <dsp:cNvPr id="0" name=""/>
        <dsp:cNvSpPr/>
      </dsp:nvSpPr>
      <dsp:spPr>
        <a:xfrm>
          <a:off x="0" y="541734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Getting constant interest through a period of changing interests</a:t>
          </a:r>
          <a:endParaRPr lang="en-US" sz="1500" kern="1200"/>
        </a:p>
      </dsp:txBody>
      <dsp:txXfrm>
        <a:off x="0" y="541734"/>
        <a:ext cx="5643563" cy="541734"/>
      </dsp:txXfrm>
    </dsp:sp>
    <dsp:sp modelId="{C4BC6F47-63E7-4F53-A6B0-7146D6500015}">
      <dsp:nvSpPr>
        <dsp:cNvPr id="0" name=""/>
        <dsp:cNvSpPr/>
      </dsp:nvSpPr>
      <dsp:spPr>
        <a:xfrm>
          <a:off x="0" y="1083468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5758360"/>
                <a:satOff val="-2691"/>
                <a:lumOff val="-3025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5758360"/>
                <a:satOff val="-2691"/>
                <a:lumOff val="-3025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5758360"/>
              <a:satOff val="-2691"/>
              <a:lumOff val="-302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AD83EF-5C4C-4C7B-9F6E-7EF388AA43B8}">
      <dsp:nvSpPr>
        <dsp:cNvPr id="0" name=""/>
        <dsp:cNvSpPr/>
      </dsp:nvSpPr>
      <dsp:spPr>
        <a:xfrm>
          <a:off x="0" y="1083468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Single investment growth with graphs</a:t>
          </a:r>
          <a:endParaRPr lang="en-US" sz="1500" kern="1200"/>
        </a:p>
      </dsp:txBody>
      <dsp:txXfrm>
        <a:off x="0" y="1083468"/>
        <a:ext cx="5643563" cy="541734"/>
      </dsp:txXfrm>
    </dsp:sp>
    <dsp:sp modelId="{09DD39DD-BC42-44A4-8571-DBA7477F9163}">
      <dsp:nvSpPr>
        <dsp:cNvPr id="0" name=""/>
        <dsp:cNvSpPr/>
      </dsp:nvSpPr>
      <dsp:spPr>
        <a:xfrm>
          <a:off x="0" y="1625203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8637539"/>
                <a:satOff val="-4036"/>
                <a:lumOff val="-4537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8637539"/>
                <a:satOff val="-4036"/>
                <a:lumOff val="-4537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8637539"/>
              <a:satOff val="-4036"/>
              <a:lumOff val="-453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316C5-03D7-49CD-8B29-9CCA41369F38}">
      <dsp:nvSpPr>
        <dsp:cNvPr id="0" name=""/>
        <dsp:cNvSpPr/>
      </dsp:nvSpPr>
      <dsp:spPr>
        <a:xfrm>
          <a:off x="0" y="1625203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Comparing two single investments</a:t>
          </a:r>
          <a:endParaRPr lang="en-US" sz="1500" kern="1200"/>
        </a:p>
      </dsp:txBody>
      <dsp:txXfrm>
        <a:off x="0" y="1625203"/>
        <a:ext cx="5643563" cy="541734"/>
      </dsp:txXfrm>
    </dsp:sp>
    <dsp:sp modelId="{67917C63-135C-4DE3-B6E0-C103D76B141C}">
      <dsp:nvSpPr>
        <dsp:cNvPr id="0" name=""/>
        <dsp:cNvSpPr/>
      </dsp:nvSpPr>
      <dsp:spPr>
        <a:xfrm>
          <a:off x="0" y="2166937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11516720"/>
                <a:satOff val="-5381"/>
                <a:lumOff val="-605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11516720"/>
                <a:satOff val="-5381"/>
                <a:lumOff val="-6050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1516720"/>
              <a:satOff val="-5381"/>
              <a:lumOff val="-605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837E4E-F32E-4E9B-8562-6E7AFA366690}">
      <dsp:nvSpPr>
        <dsp:cNvPr id="0" name=""/>
        <dsp:cNvSpPr/>
      </dsp:nvSpPr>
      <dsp:spPr>
        <a:xfrm>
          <a:off x="0" y="2166937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Annuities with graphing and an amortization table</a:t>
          </a:r>
          <a:endParaRPr lang="en-US" sz="1500" kern="1200"/>
        </a:p>
      </dsp:txBody>
      <dsp:txXfrm>
        <a:off x="0" y="2166937"/>
        <a:ext cx="5643563" cy="541734"/>
      </dsp:txXfrm>
    </dsp:sp>
    <dsp:sp modelId="{4779761B-B06B-4B13-B026-23C221D32046}">
      <dsp:nvSpPr>
        <dsp:cNvPr id="0" name=""/>
        <dsp:cNvSpPr/>
      </dsp:nvSpPr>
      <dsp:spPr>
        <a:xfrm>
          <a:off x="0" y="2708671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14395898"/>
                <a:satOff val="-6726"/>
                <a:lumOff val="-7562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14395898"/>
                <a:satOff val="-6726"/>
                <a:lumOff val="-7562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4395898"/>
              <a:satOff val="-6726"/>
              <a:lumOff val="-756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91CC09-7D2D-47A5-B5B8-481974F15AE9}">
      <dsp:nvSpPr>
        <dsp:cNvPr id="0" name=""/>
        <dsp:cNvSpPr/>
      </dsp:nvSpPr>
      <dsp:spPr>
        <a:xfrm>
          <a:off x="0" y="2708671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Loans with an amortization table</a:t>
          </a:r>
          <a:endParaRPr lang="en-US" sz="1500" kern="1200"/>
        </a:p>
      </dsp:txBody>
      <dsp:txXfrm>
        <a:off x="0" y="2708671"/>
        <a:ext cx="5643563" cy="541734"/>
      </dsp:txXfrm>
    </dsp:sp>
    <dsp:sp modelId="{13147780-DBBF-41DD-9744-232EE5CB6CCE}">
      <dsp:nvSpPr>
        <dsp:cNvPr id="0" name=""/>
        <dsp:cNvSpPr/>
      </dsp:nvSpPr>
      <dsp:spPr>
        <a:xfrm>
          <a:off x="0" y="3250406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17275078"/>
                <a:satOff val="-8072"/>
                <a:lumOff val="-9075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17275078"/>
                <a:satOff val="-8072"/>
                <a:lumOff val="-9075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7275078"/>
              <a:satOff val="-8072"/>
              <a:lumOff val="-907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8D473-7C05-430D-8BF4-497F68E84CB5}">
      <dsp:nvSpPr>
        <dsp:cNvPr id="0" name=""/>
        <dsp:cNvSpPr/>
      </dsp:nvSpPr>
      <dsp:spPr>
        <a:xfrm>
          <a:off x="0" y="3250406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 dirty="0"/>
            <a:t>Increasing annuities with the capability of calculating a retirement plan</a:t>
          </a:r>
          <a:endParaRPr lang="en-US" sz="1500" kern="1200" dirty="0"/>
        </a:p>
      </dsp:txBody>
      <dsp:txXfrm>
        <a:off x="0" y="3250406"/>
        <a:ext cx="5643563" cy="541734"/>
      </dsp:txXfrm>
    </dsp:sp>
    <dsp:sp modelId="{F6D5997C-031F-449C-8F12-A04A758FF6DB}">
      <dsp:nvSpPr>
        <dsp:cNvPr id="0" name=""/>
        <dsp:cNvSpPr/>
      </dsp:nvSpPr>
      <dsp:spPr>
        <a:xfrm>
          <a:off x="0" y="3792140"/>
          <a:ext cx="5643563" cy="0"/>
        </a:xfrm>
        <a:prstGeom prst="line">
          <a:avLst/>
        </a:prstGeom>
        <a:gradFill rotWithShape="0">
          <a:gsLst>
            <a:gs pos="0">
              <a:schemeClr val="accent5">
                <a:hueOff val="20154258"/>
                <a:satOff val="-9417"/>
                <a:lumOff val="-10587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20154258"/>
                <a:satOff val="-9417"/>
                <a:lumOff val="-10587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F45C67-B0B2-4CAB-BBDC-D572C7D6AB08}">
      <dsp:nvSpPr>
        <dsp:cNvPr id="0" name=""/>
        <dsp:cNvSpPr/>
      </dsp:nvSpPr>
      <dsp:spPr>
        <a:xfrm>
          <a:off x="0" y="3792140"/>
          <a:ext cx="5643563" cy="54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Real rates</a:t>
          </a:r>
        </a:p>
      </dsp:txBody>
      <dsp:txXfrm>
        <a:off x="0" y="3792140"/>
        <a:ext cx="5643563" cy="541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F6E9C-69BE-4958-ADE6-A385C8D929BC}">
      <dsp:nvSpPr>
        <dsp:cNvPr id="0" name=""/>
        <dsp:cNvSpPr/>
      </dsp:nvSpPr>
      <dsp:spPr>
        <a:xfrm>
          <a:off x="0" y="0"/>
          <a:ext cx="6626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945E6F-6A20-42ED-A452-24A58B294D0C}">
      <dsp:nvSpPr>
        <dsp:cNvPr id="0" name=""/>
        <dsp:cNvSpPr/>
      </dsp:nvSpPr>
      <dsp:spPr>
        <a:xfrm>
          <a:off x="0" y="0"/>
          <a:ext cx="6626072" cy="90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My converter is built on a user form. This makes it accessible from every page without having to navigate away from that page</a:t>
          </a:r>
          <a:endParaRPr lang="en-US" sz="1800" kern="1200" dirty="0"/>
        </a:p>
      </dsp:txBody>
      <dsp:txXfrm>
        <a:off x="0" y="0"/>
        <a:ext cx="6626072" cy="903816"/>
      </dsp:txXfrm>
    </dsp:sp>
    <dsp:sp modelId="{CE0CC949-ECD2-4808-B85A-F7643C2FE1F4}">
      <dsp:nvSpPr>
        <dsp:cNvPr id="0" name=""/>
        <dsp:cNvSpPr/>
      </dsp:nvSpPr>
      <dsp:spPr>
        <a:xfrm>
          <a:off x="0" y="903816"/>
          <a:ext cx="6626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CFC504-A518-4036-8853-3F6086A35B3B}">
      <dsp:nvSpPr>
        <dsp:cNvPr id="0" name=""/>
        <dsp:cNvSpPr/>
      </dsp:nvSpPr>
      <dsp:spPr>
        <a:xfrm>
          <a:off x="0" y="903816"/>
          <a:ext cx="6626072" cy="90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/>
            <a:t>The page can convert any interest to any other type of interest</a:t>
          </a:r>
          <a:endParaRPr lang="en-US" sz="1800" kern="1200"/>
        </a:p>
      </dsp:txBody>
      <dsp:txXfrm>
        <a:off x="0" y="903816"/>
        <a:ext cx="6626072" cy="903816"/>
      </dsp:txXfrm>
    </dsp:sp>
    <dsp:sp modelId="{FDD76C83-C3BE-4919-B4C4-791BF9C3808C}">
      <dsp:nvSpPr>
        <dsp:cNvPr id="0" name=""/>
        <dsp:cNvSpPr/>
      </dsp:nvSpPr>
      <dsp:spPr>
        <a:xfrm>
          <a:off x="0" y="1807633"/>
          <a:ext cx="6626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FC37DC-8801-4C21-B3CB-CDD7AD9B54F3}">
      <dsp:nvSpPr>
        <dsp:cNvPr id="0" name=""/>
        <dsp:cNvSpPr/>
      </dsp:nvSpPr>
      <dsp:spPr>
        <a:xfrm>
          <a:off x="0" y="1807633"/>
          <a:ext cx="6626072" cy="90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You can also convert multiple interest rates over a period to the effective interest rate of the period with the “convert changing interests”-tab</a:t>
          </a:r>
          <a:endParaRPr lang="en-US" sz="1800" kern="1200" dirty="0"/>
        </a:p>
      </dsp:txBody>
      <dsp:txXfrm>
        <a:off x="0" y="1807633"/>
        <a:ext cx="6626072" cy="903816"/>
      </dsp:txXfrm>
    </dsp:sp>
    <dsp:sp modelId="{A965CAC6-E8F0-45B8-99D7-71D840F14C34}">
      <dsp:nvSpPr>
        <dsp:cNvPr id="0" name=""/>
        <dsp:cNvSpPr/>
      </dsp:nvSpPr>
      <dsp:spPr>
        <a:xfrm>
          <a:off x="0" y="2711450"/>
          <a:ext cx="662607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88DEEC-5273-4621-89E7-7A9A53CA5148}">
      <dsp:nvSpPr>
        <dsp:cNvPr id="0" name=""/>
        <dsp:cNvSpPr/>
      </dsp:nvSpPr>
      <dsp:spPr>
        <a:xfrm>
          <a:off x="0" y="2711450"/>
          <a:ext cx="6626072" cy="90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/>
            <a:t>I also built a dynamic timeline into this worksheet</a:t>
          </a:r>
          <a:endParaRPr lang="en-US" sz="1800" kern="1200"/>
        </a:p>
      </dsp:txBody>
      <dsp:txXfrm>
        <a:off x="0" y="2711450"/>
        <a:ext cx="6626072" cy="903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61262-3589-424C-A4B3-4EDEC2FA16FB}" type="datetimeFigureOut">
              <a:rPr lang="en-ZA" smtClean="0"/>
              <a:t>2024/08/22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9F2D1-37F8-4753-9B0A-CF8064ADF42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1842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9F2D1-37F8-4753-9B0A-CF8064ADF423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4300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9F2D1-37F8-4753-9B0A-CF8064ADF423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102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9F2D1-37F8-4753-9B0A-CF8064ADF423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02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69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3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37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4905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6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1529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16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9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2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5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5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2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208048B-57AF-4F53-BC84-8E0A1033FBEC}" type="datetimeFigureOut">
              <a:rPr lang="en-US" smtClean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62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jp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image" Target="../media/image5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AF5031-D100-43C2-A5E6-E680A0F96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20B8E-084E-074F-55F6-F2FFF49D5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6460510" cy="2971801"/>
          </a:xfrm>
        </p:spPr>
        <p:txBody>
          <a:bodyPr>
            <a:normAutofit/>
          </a:bodyPr>
          <a:lstStyle/>
          <a:p>
            <a:r>
              <a:rPr lang="en-ZA"/>
              <a:t>BWIA121 </a:t>
            </a:r>
            <a:br>
              <a:rPr lang="en-ZA"/>
            </a:br>
            <a:r>
              <a:rPr lang="en-ZA"/>
              <a:t>Financial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090F7-DEF3-893C-8076-B3E1F360D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r>
              <a:rPr lang="en-ZA"/>
              <a:t>Jaun Minnaar</a:t>
            </a:r>
          </a:p>
          <a:p>
            <a:r>
              <a:rPr lang="en-ZA"/>
              <a:t>50915088</a:t>
            </a:r>
          </a:p>
          <a:p>
            <a:r>
              <a:rPr lang="en-ZA"/>
              <a:t>B.Sc. Financial maths</a:t>
            </a:r>
          </a:p>
        </p:txBody>
      </p:sp>
      <p:pic>
        <p:nvPicPr>
          <p:cNvPr id="4" name="Picture 3" descr="A blue and white room with a blue sky&#10;&#10;Description automatically generated">
            <a:extLst>
              <a:ext uri="{FF2B5EF4-FFF2-40B4-BE49-F238E27FC236}">
                <a16:creationId xmlns:a16="http://schemas.microsoft.com/office/drawing/2014/main" id="{4E3F6F03-E44C-D754-1053-A12F75C6AF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797" r="-3" b="-3"/>
          <a:stretch/>
        </p:blipFill>
        <p:spPr>
          <a:xfrm>
            <a:off x="7552266" y="10"/>
            <a:ext cx="4639733" cy="265175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74FBABD5-F37A-ECAE-7CA2-CF4A81A31C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03" r="-1" b="36453"/>
          <a:stretch/>
        </p:blipFill>
        <p:spPr>
          <a:xfrm>
            <a:off x="7548447" y="2651760"/>
            <a:ext cx="4636559" cy="420624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96D047-D6C9-4CA7-A109-46B33A48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C2FB59B-E404-4040-B5AD-37E1B7CEF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C7F092-2F00-4C2E-8417-4E5F33FF2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C457CA-89E0-4127-883E-55111504E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82E5A4-A136-456E-88DA-0A5B6360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EB3D14C-78FC-446B-A169-673634F3D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F86ED735-9F0E-4F54-EB88-6116B096B6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85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9"/>
    </mc:Choice>
    <mc:Fallback>
      <p:transition spd="slow" advTm="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C5530E-85F5-4469-A5C9-54B113C11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F1563-967C-DF81-007D-1CEF94A1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0722"/>
            <a:ext cx="3654099" cy="3532989"/>
          </a:xfrm>
        </p:spPr>
        <p:txBody>
          <a:bodyPr anchor="b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Capabilities of my calculator</a:t>
            </a:r>
          </a:p>
        </p:txBody>
      </p:sp>
      <p:sp useBgFill="1">
        <p:nvSpPr>
          <p:cNvPr id="12" name="Snip Diagonal Corner Rectangle 21">
            <a:extLst>
              <a:ext uri="{FF2B5EF4-FFF2-40B4-BE49-F238E27FC236}">
                <a16:creationId xmlns:a16="http://schemas.microsoft.com/office/drawing/2014/main" id="{A9CEB52D-0D40-45E3-94F9-CDB2083A9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7EB202-DE79-4E39-BCF0-D9855DA1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F8FC51-F3B0-4D84-A367-A1470716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B3C3EDB-3DD5-4F8C-84C2-B598DB12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DD3267-7A88-4810-94C1-0176A11D9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F7E30E-9755-4BB4-B799-15752AE27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0A74F5-C569-4A54-9AA8-8F85E9E7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DF389F-9DEC-C76B-B18F-0188ABA65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11823"/>
              </p:ext>
            </p:extLst>
          </p:nvPr>
        </p:nvGraphicFramePr>
        <p:xfrm>
          <a:off x="1098550" y="1096963"/>
          <a:ext cx="5643563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D640C868-1D99-A6AE-22A4-5DAF985D5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736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5849"/>
    </mc:Choice>
    <mc:Fallback>
      <p:transition spd="slow" advTm="45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8160A-469C-C003-1D35-31CCF0A1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Flow of my calculator</a:t>
            </a: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B939CE68-33C1-9B60-ACF7-2280F5AC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00" y="1140373"/>
            <a:ext cx="5953637" cy="42475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ADD32B9-316A-5BC6-EBFF-419676B9D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55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388"/>
    </mc:Choice>
    <mc:Fallback>
      <p:transition spd="slow" advTm="8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E1237-FAF7-6DEA-0441-61DD0EE2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>
            <a:normAutofit/>
          </a:bodyPr>
          <a:lstStyle/>
          <a:p>
            <a:r>
              <a:rPr lang="en-ZA" sz="4800"/>
              <a:t>Converter page</a:t>
            </a:r>
            <a:endParaRPr lang="en-ZA" sz="48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D2E93DF-6B06-4110-C341-AD641C9EE1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71" r="52842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E632834-8EDB-6850-97EB-E8DDE23CA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252913"/>
              </p:ext>
            </p:extLst>
          </p:nvPr>
        </p:nvGraphicFramePr>
        <p:xfrm>
          <a:off x="3876300" y="1323446"/>
          <a:ext cx="6626072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21F91B-E3AE-87AB-79BA-7F5E894FABED}"/>
              </a:ext>
            </a:extLst>
          </p:cNvPr>
          <p:cNvSpPr txBox="1"/>
          <p:nvPr/>
        </p:nvSpPr>
        <p:spPr>
          <a:xfrm>
            <a:off x="3876300" y="711227"/>
            <a:ext cx="2825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b="1" u="sng" dirty="0"/>
              <a:t>Functionality</a:t>
            </a:r>
            <a:endParaRPr lang="en-ZA" b="1" u="sng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2BFCC8C-A453-8C13-6AAE-CBDAEE82F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054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37"/>
    </mc:Choice>
    <mc:Fallback>
      <p:transition spd="slow" advTm="47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E85CA-676D-4696-BA7F-EAB8AE31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>
            <a:normAutofit/>
          </a:bodyPr>
          <a:lstStyle/>
          <a:p>
            <a:r>
              <a:rPr lang="en-ZA" dirty="0"/>
              <a:t>Single investment page</a:t>
            </a: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7F2057CD-37A8-609D-25F0-8C31632DA7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330" r="32903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D5F4-6141-EBB9-BE7C-DFBCB5827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b="1" u="sng" dirty="0"/>
              <a:t>Functionality</a:t>
            </a:r>
          </a:p>
          <a:p>
            <a:r>
              <a:rPr lang="en-ZA" dirty="0"/>
              <a:t>Convert a single amount to: Present value, Future value, time of investment and interest</a:t>
            </a:r>
          </a:p>
          <a:p>
            <a:r>
              <a:rPr lang="en-ZA" dirty="0"/>
              <a:t>Dynamic graph of the future value over time</a:t>
            </a:r>
          </a:p>
          <a:p>
            <a:r>
              <a:rPr lang="en-ZA" dirty="0"/>
              <a:t>Comparison between two investments</a:t>
            </a:r>
          </a:p>
          <a:p>
            <a:r>
              <a:rPr lang="en-ZA" dirty="0"/>
              <a:t>Comparison between the real rate of the investment and nominal rate of the investment</a:t>
            </a:r>
          </a:p>
          <a:p>
            <a:r>
              <a:rPr lang="en-ZA" dirty="0"/>
              <a:t>A graphic representation of what would happen to your money over time if you do not invest</a:t>
            </a:r>
          </a:p>
          <a:p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239417-44DF-5DA4-4ACF-71460116B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985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2"/>
    </mc:Choice>
    <mc:Fallback>
      <p:transition spd="slow" advTm="4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395CB-5699-5770-02E7-3493B5C8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>
            <a:normAutofit/>
          </a:bodyPr>
          <a:lstStyle/>
          <a:p>
            <a:r>
              <a:rPr lang="en-ZA"/>
              <a:t>Annuity</a:t>
            </a:r>
            <a:endParaRPr lang="en-ZA" dirty="0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A600663B-5AC5-30D1-79B5-AF82E45CC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82" r="25332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4769-6E2B-579D-0A4D-4D4A7C9F8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300" y="1018646"/>
            <a:ext cx="6626072" cy="36152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ZA" b="1" u="sng" dirty="0"/>
              <a:t>Functionality</a:t>
            </a:r>
            <a:endParaRPr lang="en-ZA" sz="1700" b="1" u="sng" dirty="0"/>
          </a:p>
          <a:p>
            <a:pPr>
              <a:lnSpc>
                <a:spcPct val="90000"/>
              </a:lnSpc>
            </a:pPr>
            <a:r>
              <a:rPr lang="en-ZA" sz="1800" dirty="0"/>
              <a:t>Get the FV, PV, Interest, payment, and time of the annuity</a:t>
            </a:r>
          </a:p>
          <a:p>
            <a:pPr>
              <a:lnSpc>
                <a:spcPct val="90000"/>
              </a:lnSpc>
            </a:pPr>
            <a:r>
              <a:rPr lang="en-ZA" sz="1800" dirty="0"/>
              <a:t>Calculate annuity in arrears and advance and increasing</a:t>
            </a:r>
          </a:p>
          <a:p>
            <a:pPr>
              <a:lnSpc>
                <a:spcPct val="90000"/>
              </a:lnSpc>
            </a:pPr>
            <a:r>
              <a:rPr lang="en-ZA" sz="1800" dirty="0"/>
              <a:t>A dynamic table of the FV is generated. Specific values can be read out of the table with a spin button.</a:t>
            </a:r>
          </a:p>
          <a:p>
            <a:pPr>
              <a:lnSpc>
                <a:spcPct val="90000"/>
              </a:lnSpc>
            </a:pPr>
            <a:r>
              <a:rPr lang="en-ZA" sz="1800" dirty="0"/>
              <a:t>A graph can be generated and closed with the click of a button by the user</a:t>
            </a:r>
          </a:p>
          <a:p>
            <a:pPr>
              <a:lnSpc>
                <a:spcPct val="90000"/>
              </a:lnSpc>
            </a:pPr>
            <a:r>
              <a:rPr lang="en-ZA" sz="1800" dirty="0"/>
              <a:t>A retirement page is added to calculate a retirement plan</a:t>
            </a:r>
          </a:p>
          <a:p>
            <a:pPr>
              <a:lnSpc>
                <a:spcPct val="90000"/>
              </a:lnSpc>
            </a:pPr>
            <a:endParaRPr lang="en-ZA" sz="1700" dirty="0"/>
          </a:p>
          <a:p>
            <a:pPr>
              <a:lnSpc>
                <a:spcPct val="90000"/>
              </a:lnSpc>
            </a:pPr>
            <a:endParaRPr lang="en-ZA" sz="1700" dirty="0"/>
          </a:p>
          <a:p>
            <a:pPr>
              <a:lnSpc>
                <a:spcPct val="90000"/>
              </a:lnSpc>
            </a:pPr>
            <a:endParaRPr lang="en-ZA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931CC7-3FF1-F25D-7C52-CE055713D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097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3"/>
    </mc:Choice>
    <mc:Fallback>
      <p:transition spd="slow" advTm="24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45B98-8C05-2602-3C4B-A94B6F8D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579" y="4487332"/>
            <a:ext cx="5627158" cy="1507067"/>
          </a:xfrm>
        </p:spPr>
        <p:txBody>
          <a:bodyPr>
            <a:normAutofit/>
          </a:bodyPr>
          <a:lstStyle/>
          <a:p>
            <a:r>
              <a:rPr lang="en-ZA"/>
              <a:t>Loans</a:t>
            </a:r>
            <a:endParaRPr lang="en-ZA" dirty="0"/>
          </a:p>
        </p:txBody>
      </p:sp>
      <p:pic>
        <p:nvPicPr>
          <p:cNvPr id="5" name="Picture 4" descr="White calculator">
            <a:extLst>
              <a:ext uri="{FF2B5EF4-FFF2-40B4-BE49-F238E27FC236}">
                <a16:creationId xmlns:a16="http://schemas.microsoft.com/office/drawing/2014/main" id="{260ED948-CDD5-2F95-B6CD-B80A6B7A49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241" r="51673" b="-1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A87A-F3F8-C1BF-2D32-45C9A4668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612" y="685800"/>
            <a:ext cx="6626072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b="1" u="sng" dirty="0"/>
              <a:t>Functionality</a:t>
            </a:r>
          </a:p>
          <a:p>
            <a:r>
              <a:rPr lang="en-ZA" dirty="0"/>
              <a:t>Calculate the loan amount, repayment amount, last payment amount, and the time of the loan</a:t>
            </a:r>
          </a:p>
          <a:p>
            <a:r>
              <a:rPr lang="en-ZA" dirty="0"/>
              <a:t>Dynamic amortization table, which is scrollable is added to the page</a:t>
            </a:r>
          </a:p>
          <a:p>
            <a:r>
              <a:rPr lang="en-ZA" dirty="0"/>
              <a:t>Interest, capital can be calculated at a time, over a time, or the total, with a spin button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28BAB59-57FD-FB85-7501-B5E21B1C1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402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23"/>
    </mc:Choice>
    <mc:Fallback>
      <p:transition spd="slow" advTm="40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94FCA-4789-8134-130C-F8247E4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800">
                <a:solidFill>
                  <a:schemeClr val="tx1"/>
                </a:solidFill>
              </a:rPr>
              <a:t>BWIA 121</a:t>
            </a:r>
          </a:p>
          <a:p>
            <a:pPr marL="0" indent="0">
              <a:buNone/>
            </a:pPr>
            <a:r>
              <a:rPr lang="en-ZA" sz="1800">
                <a:solidFill>
                  <a:schemeClr val="tx1"/>
                </a:solidFill>
              </a:rPr>
              <a:t>Financial calculator</a:t>
            </a:r>
          </a:p>
          <a:p>
            <a:pPr marL="0" indent="0">
              <a:buNone/>
            </a:pPr>
            <a:endParaRPr lang="en-ZA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ZA" sz="1800">
                <a:solidFill>
                  <a:schemeClr val="tx1"/>
                </a:solidFill>
              </a:rPr>
              <a:t>Jaun Minnaar</a:t>
            </a:r>
          </a:p>
          <a:p>
            <a:pPr marL="0" indent="0">
              <a:buNone/>
            </a:pPr>
            <a:r>
              <a:rPr lang="en-ZA" sz="1800">
                <a:solidFill>
                  <a:schemeClr val="tx1"/>
                </a:solidFill>
              </a:rPr>
              <a:t>50915088</a:t>
            </a:r>
          </a:p>
          <a:p>
            <a:pPr marL="0" indent="0">
              <a:buNone/>
            </a:pPr>
            <a:r>
              <a:rPr lang="en-ZA" sz="1800">
                <a:solidFill>
                  <a:schemeClr val="tx1"/>
                </a:solidFill>
              </a:rPr>
              <a:t>B.Sc. Financial mathematics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4657345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28137-E303-7A12-F5D4-F26DFC5F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57" y="685800"/>
            <a:ext cx="3592286" cy="5308599"/>
          </a:xfrm>
        </p:spPr>
        <p:txBody>
          <a:bodyPr>
            <a:normAutofit/>
          </a:bodyPr>
          <a:lstStyle/>
          <a:p>
            <a:r>
              <a:rPr lang="en-ZA" sz="3200"/>
              <a:t>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190CD-45FC-4DE0-B596-17D4DE53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69288" y="3770390"/>
            <a:ext cx="1419541" cy="1660354"/>
            <a:chOff x="10292292" y="2963333"/>
            <a:chExt cx="1896535" cy="22182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D4334C-2554-4361-8CFF-394E624CF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C3CBA7-AF68-4075-BAC7-623C34B4F4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6C7307-1C78-4C8A-BF3D-FA420F177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CD1F94-6C7C-4E8F-9336-E312E9F5C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B11C2A-D791-46E1-B954-1184FB0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000A670-D964-23DD-C9A9-3BC57A9D4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23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0"/>
    </mc:Choice>
    <mc:Fallback>
      <p:transition spd="slow" advTm="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0.3"/>
</p:tagLst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387</TotalTime>
  <Words>348</Words>
  <Application>Microsoft Office PowerPoint</Application>
  <PresentationFormat>Widescreen</PresentationFormat>
  <Paragraphs>50</Paragraphs>
  <Slides>8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Century Gothic</vt:lpstr>
      <vt:lpstr>Wingdings 3</vt:lpstr>
      <vt:lpstr>Slice</vt:lpstr>
      <vt:lpstr>BWIA121  Financial calculator</vt:lpstr>
      <vt:lpstr>Capabilities of my calculator</vt:lpstr>
      <vt:lpstr>Flow of my calculator</vt:lpstr>
      <vt:lpstr>Converter page</vt:lpstr>
      <vt:lpstr>Single investment page</vt:lpstr>
      <vt:lpstr>Annuity</vt:lpstr>
      <vt:lpstr>Loans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Jaun Minnaar</dc:creator>
  <cp:lastModifiedBy>Jaun Minnaar</cp:lastModifiedBy>
  <cp:revision>8</cp:revision>
  <dcterms:created xsi:type="dcterms:W3CDTF">2024-08-22T06:03:49Z</dcterms:created>
  <dcterms:modified xsi:type="dcterms:W3CDTF">2024-08-22T18:47:30Z</dcterms:modified>
</cp:coreProperties>
</file>